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2"/>
  </p:notesMasterIdLst>
  <p:sldIdLst>
    <p:sldId id="284" r:id="rId3"/>
    <p:sldId id="303" r:id="rId4"/>
    <p:sldId id="306" r:id="rId5"/>
    <p:sldId id="286" r:id="rId6"/>
    <p:sldId id="294" r:id="rId7"/>
    <p:sldId id="288" r:id="rId8"/>
    <p:sldId id="290" r:id="rId9"/>
    <p:sldId id="310" r:id="rId10"/>
    <p:sldId id="30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Динамика подключения к сети «Интернет» </a:t>
            </a:r>
            <a:r>
              <a:rPr lang="ru-RU" sz="2000" dirty="0" smtClean="0"/>
              <a:t>СЗО</a:t>
            </a:r>
            <a:endParaRPr lang="ru-RU" sz="2000" dirty="0"/>
          </a:p>
        </c:rich>
      </c:tx>
      <c:layout>
        <c:manualLayout>
          <c:xMode val="edge"/>
          <c:yMode val="edge"/>
          <c:x val="9.0129753095899795E-2"/>
          <c:y val="0.15610504352712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97740853430264"/>
          <c:y val="0.34564704714090605"/>
          <c:w val="0.4199612075411866"/>
          <c:h val="0.501796936867305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288351021772838"/>
                  <c:y val="0.125907763723680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4825904048314216E-2"/>
                  <c:y val="-0.154822121897918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693079611477947"/>
                  <c:y val="3.84196931558979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592</c:v>
                </c:pt>
                <c:pt idx="1">
                  <c:v>731</c:v>
                </c:pt>
                <c:pt idx="2">
                  <c:v>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566339068456297E-2"/>
          <c:y val="0.46325826399905001"/>
          <c:w val="0.28518470078123009"/>
          <c:h val="0.32941912960391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0" dirty="0" smtClean="0">
                <a:solidFill>
                  <a:schemeClr val="tx1"/>
                </a:solidFill>
              </a:rPr>
              <a:t>Динамика реализации</a:t>
            </a:r>
            <a:r>
              <a:rPr lang="ru-RU" sz="2000" b="0" baseline="0" dirty="0" smtClean="0">
                <a:solidFill>
                  <a:schemeClr val="tx1"/>
                </a:solidFill>
              </a:rPr>
              <a:t> проекта</a:t>
            </a:r>
            <a:endParaRPr lang="ru-RU" sz="20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населенных пунктов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</c:v>
                </c:pt>
                <c:pt idx="1">
                  <c:v>36</c:v>
                </c:pt>
                <c:pt idx="2">
                  <c:v>34</c:v>
                </c:pt>
                <c:pt idx="3">
                  <c:v>24</c:v>
                </c:pt>
                <c:pt idx="4">
                  <c:v>104</c:v>
                </c:pt>
                <c:pt idx="5">
                  <c:v>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854352"/>
        <c:axId val="237854744"/>
      </c:barChart>
      <c:catAx>
        <c:axId val="23785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854744"/>
        <c:crosses val="autoZero"/>
        <c:auto val="1"/>
        <c:lblAlgn val="ctr"/>
        <c:lblOffset val="100"/>
        <c:noMultiLvlLbl val="0"/>
      </c:catAx>
      <c:valAx>
        <c:axId val="237854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785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A50FF-21AC-4741-91F4-6A2107093919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6B900-55C0-4EF3-8C64-6578DDB3DE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15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9210B-02EE-41FD-8D8B-5D610C4B382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63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9210B-02EE-41FD-8D8B-5D610C4B382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6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1877484" y="4843464"/>
            <a:ext cx="8646581" cy="1081085"/>
          </a:xfrm>
        </p:spPr>
        <p:txBody>
          <a:bodyPr anchor="b"/>
          <a:lstStyle>
            <a:lvl1pPr>
              <a:lnSpc>
                <a:spcPct val="110000"/>
              </a:lnSpc>
              <a:defRPr sz="426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877484" y="5903913"/>
            <a:ext cx="8640232" cy="800100"/>
          </a:xfrm>
        </p:spPr>
        <p:txBody>
          <a:bodyPr tIns="45720" bIns="45720"/>
          <a:lstStyle>
            <a:lvl1pPr marL="0" indent="0">
              <a:buFont typeface="Wingdings"/>
              <a:buNone/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165599" y="6245225"/>
            <a:ext cx="3860797" cy="47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4837" y="5719097"/>
            <a:ext cx="1630515" cy="511679"/>
          </a:xfrm>
          <a:prstGeom prst="rect">
            <a:avLst/>
          </a:prstGeom>
          <a:noFill/>
        </p:spPr>
        <p:txBody>
          <a:bodyPr vertOverflow="overflow" horzOverflow="clip" vert="horz" wrap="square" lIns="121920" tIns="60960" rIns="121920" bIns="6096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2667" kern="0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93371015"/>
      </p:ext>
    </p:extLst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06964"/>
      </p:ext>
    </p:extLst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919634" y="411162"/>
            <a:ext cx="2840565" cy="5391149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393699" y="411162"/>
            <a:ext cx="8322732" cy="5391149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8307"/>
      </p:ext>
    </p:extLst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/>
          </p:nvPr>
        </p:nvSpPr>
        <p:spPr bwMode="auto">
          <a:xfrm>
            <a:off x="393699" y="411162"/>
            <a:ext cx="11366499" cy="539114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86628"/>
      </p:ext>
    </p:extLst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1877484" y="4843464"/>
            <a:ext cx="8646581" cy="1081085"/>
          </a:xfrm>
        </p:spPr>
        <p:txBody>
          <a:bodyPr anchor="b"/>
          <a:lstStyle>
            <a:lvl1pPr>
              <a:lnSpc>
                <a:spcPct val="110000"/>
              </a:lnSpc>
              <a:defRPr sz="426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877484" y="5903913"/>
            <a:ext cx="8640232" cy="800100"/>
          </a:xfrm>
        </p:spPr>
        <p:txBody>
          <a:bodyPr tIns="45720" bIns="45720"/>
          <a:lstStyle>
            <a:lvl1pPr marL="0" indent="0">
              <a:buFont typeface="Wingdings"/>
              <a:buNone/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165599" y="6245225"/>
            <a:ext cx="3860797" cy="476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4837" y="5719097"/>
            <a:ext cx="1630515" cy="511679"/>
          </a:xfrm>
          <a:prstGeom prst="rect">
            <a:avLst/>
          </a:prstGeom>
          <a:noFill/>
        </p:spPr>
        <p:txBody>
          <a:bodyPr vertOverflow="overflow" horzOverflow="clip" vert="horz" wrap="square" lIns="121920" tIns="60960" rIns="121920" bIns="6096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2667" kern="0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95503014"/>
      </p:ext>
    </p:extLst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94867"/>
      </p:ext>
    </p:extLst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3"/>
          </a:xfrm>
        </p:spPr>
        <p:txBody>
          <a:bodyPr/>
          <a:lstStyle>
            <a:lvl1pPr algn="l">
              <a:defRPr sz="5333" b="1"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5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72395"/>
      </p:ext>
    </p:extLst>
  </p:cSld>
  <p:clrMapOvr>
    <a:masterClrMapping/>
  </p:clrMapOvr>
  <p:hf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93700" y="1489074"/>
            <a:ext cx="5581649" cy="431323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8551" y="1489074"/>
            <a:ext cx="5581648" cy="431323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97754"/>
      </p:ext>
    </p:extLst>
  </p:cSld>
  <p:clrMapOvr>
    <a:masterClrMapping/>
  </p:clrMapOvr>
  <p:hf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1" y="1535113"/>
            <a:ext cx="5386916" cy="63976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09601" y="2174873"/>
            <a:ext cx="5386916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2" cy="63976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3368" y="2174873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94797"/>
      </p:ext>
    </p:extLst>
  </p:cSld>
  <p:clrMapOvr>
    <a:masterClrMapping/>
  </p:clrMapOvr>
  <p:hf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88213"/>
      </p:ext>
    </p:extLst>
  </p:cSld>
  <p:clrMapOvr>
    <a:masterClrMapping/>
  </p:clrMapOvr>
  <p:hf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963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38170"/>
      </p:ext>
    </p:extLst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09601" y="273049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766733" y="273049"/>
            <a:ext cx="6815665" cy="585311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09601" y="1435100"/>
            <a:ext cx="4011084" cy="46910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85962"/>
      </p:ext>
    </p:extLst>
  </p:cSld>
  <p:clrMapOvr>
    <a:masterClrMapping/>
  </p:clrMapOvr>
  <p:hf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389716" y="4800601"/>
            <a:ext cx="7315200" cy="566737"/>
          </a:xfrm>
        </p:spPr>
        <p:txBody>
          <a:bodyPr anchor="b"/>
          <a:lstStyle>
            <a:lvl1pPr algn="l">
              <a:defRPr sz="2667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389716" y="61277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>
              <a:defRPr/>
            </a:pP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389716" y="5367336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92319"/>
      </p:ext>
    </p:extLst>
  </p:cSld>
  <p:clrMapOvr>
    <a:masterClrMapping/>
  </p:clrMapOvr>
  <p:hf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58118"/>
      </p:ext>
    </p:extLst>
  </p:cSld>
  <p:clrMapOvr>
    <a:masterClrMapping/>
  </p:clrMapOvr>
  <p:hf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919634" y="411162"/>
            <a:ext cx="2840565" cy="5391149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393699" y="411162"/>
            <a:ext cx="8322732" cy="5391149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86717"/>
      </p:ext>
    </p:extLst>
  </p:cSld>
  <p:clrMapOvr>
    <a:masterClrMapping/>
  </p:clrMapOvr>
  <p:hf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/>
          </p:nvPr>
        </p:nvSpPr>
        <p:spPr bwMode="auto">
          <a:xfrm>
            <a:off x="393699" y="411162"/>
            <a:ext cx="11366499" cy="539114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54323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3"/>
          </a:xfrm>
        </p:spPr>
        <p:txBody>
          <a:bodyPr/>
          <a:lstStyle>
            <a:lvl1pPr algn="l">
              <a:defRPr sz="5333" b="1"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5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52556"/>
      </p:ext>
    </p:extLst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93700" y="1489074"/>
            <a:ext cx="5581649" cy="431323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8551" y="1489074"/>
            <a:ext cx="5581648" cy="431323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90322"/>
      </p:ext>
    </p:extLst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1" y="1535113"/>
            <a:ext cx="5386916" cy="63976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09601" y="2174873"/>
            <a:ext cx="5386916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2" cy="63976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3368" y="2174873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41524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57587"/>
      </p:ext>
    </p:extLst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05316"/>
      </p:ext>
    </p:extLst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09601" y="273049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766733" y="273049"/>
            <a:ext cx="6815665" cy="585311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09601" y="1435100"/>
            <a:ext cx="4011084" cy="46910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16489"/>
      </p:ext>
    </p:extLst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389716" y="4800601"/>
            <a:ext cx="7315200" cy="566737"/>
          </a:xfrm>
        </p:spPr>
        <p:txBody>
          <a:bodyPr anchor="b"/>
          <a:lstStyle>
            <a:lvl1pPr algn="l">
              <a:defRPr sz="2667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389716" y="61277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>
              <a:defRPr/>
            </a:pP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389716" y="5367336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16711"/>
      </p:ext>
    </p:extLst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699" y="1489074"/>
            <a:ext cx="11366499" cy="4313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599" y="6365874"/>
            <a:ext cx="3860797" cy="24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kern="0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400050" y="411162"/>
            <a:ext cx="11360148" cy="647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Klicken Sie, um das Titelformat zu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698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+mj-lt"/>
          <a:ea typeface="Arial"/>
          <a:cs typeface="+mj-cs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ea typeface="Arial"/>
          <a:cs typeface="Arial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ea typeface="Arial"/>
          <a:cs typeface="Arial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ea typeface="Arial"/>
          <a:cs typeface="Arial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ea typeface="Arial"/>
          <a:cs typeface="Arial"/>
        </a:defRPr>
      </a:lvl5pPr>
      <a:lvl6pPr marL="609585"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cs typeface="Arial"/>
        </a:defRPr>
      </a:lvl6pPr>
      <a:lvl7pPr marL="1219170"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cs typeface="Arial"/>
        </a:defRPr>
      </a:lvl7pPr>
      <a:lvl8pPr marL="1828754"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cs typeface="Arial"/>
        </a:defRPr>
      </a:lvl8pPr>
      <a:lvl9pPr marL="2438339"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cs typeface="Arial"/>
        </a:defRPr>
      </a:lvl9pPr>
    </p:titleStyle>
    <p:bodyStyle>
      <a:lvl1pPr marL="241294" indent="-241294" algn="l">
        <a:spcBef>
          <a:spcPts val="0"/>
        </a:spcBef>
        <a:spcAft>
          <a:spcPts val="0"/>
        </a:spcAft>
        <a:buFont typeface="Wingdings"/>
        <a:buChar char="§"/>
        <a:defRPr sz="2667">
          <a:solidFill>
            <a:schemeClr val="tx1"/>
          </a:solidFill>
          <a:latin typeface="+mn-lt"/>
          <a:ea typeface="Arial"/>
          <a:cs typeface="+mn-cs"/>
        </a:defRPr>
      </a:lvl1pPr>
      <a:lvl2pPr marL="592652" indent="-349242" algn="l">
        <a:spcBef>
          <a:spcPts val="0"/>
        </a:spcBef>
        <a:spcAft>
          <a:spcPts val="0"/>
        </a:spcAft>
        <a:buChar char="–"/>
        <a:defRPr sz="3733">
          <a:solidFill>
            <a:schemeClr val="tx1"/>
          </a:solidFill>
          <a:latin typeface="+mn-lt"/>
          <a:ea typeface="Arial"/>
          <a:cs typeface="+mn-cs"/>
        </a:defRPr>
      </a:lvl2pPr>
      <a:lvl3pPr marL="960941" indent="-366175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Arial"/>
          <a:cs typeface="+mn-cs"/>
        </a:defRPr>
      </a:lvl3pPr>
      <a:lvl4pPr marL="1316534" indent="-353475" algn="l">
        <a:spcBef>
          <a:spcPts val="0"/>
        </a:spcBef>
        <a:spcAft>
          <a:spcPts val="0"/>
        </a:spcAft>
        <a:buChar char="–"/>
        <a:defRPr sz="2667">
          <a:solidFill>
            <a:schemeClr val="tx1"/>
          </a:solidFill>
          <a:latin typeface="+mn-lt"/>
          <a:ea typeface="Arial"/>
          <a:cs typeface="+mn-cs"/>
        </a:defRPr>
      </a:lvl4pPr>
      <a:lvl5pPr marL="1672125" indent="-353475" algn="l">
        <a:spcBef>
          <a:spcPts val="0"/>
        </a:spcBef>
        <a:spcAft>
          <a:spcPts val="0"/>
        </a:spcAft>
        <a:buChar char="»"/>
        <a:defRPr sz="2667">
          <a:solidFill>
            <a:schemeClr val="tx1"/>
          </a:solidFill>
          <a:latin typeface="+mn-lt"/>
          <a:ea typeface="Arial"/>
          <a:cs typeface="+mn-cs"/>
        </a:defRPr>
      </a:lvl5pPr>
      <a:lvl6pPr marL="2281710" indent="-353475" algn="l">
        <a:spcBef>
          <a:spcPts val="0"/>
        </a:spcBef>
        <a:spcAft>
          <a:spcPts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891294" indent="-353475" algn="l">
        <a:spcBef>
          <a:spcPts val="0"/>
        </a:spcBef>
        <a:spcAft>
          <a:spcPts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500879" indent="-353475" algn="l">
        <a:spcBef>
          <a:spcPts val="0"/>
        </a:spcBef>
        <a:spcAft>
          <a:spcPts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10464" indent="-353475" algn="l">
        <a:spcBef>
          <a:spcPts val="0"/>
        </a:spcBef>
        <a:spcAft>
          <a:spcPts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699" y="1489074"/>
            <a:ext cx="11366499" cy="4313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599" y="6365874"/>
            <a:ext cx="3860797" cy="24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kern="0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400050" y="411162"/>
            <a:ext cx="11360148" cy="647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Klicken Sie, um das Titelformat zu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77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+mj-lt"/>
          <a:ea typeface="Arial"/>
          <a:cs typeface="+mj-cs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ea typeface="Arial"/>
          <a:cs typeface="Arial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ea typeface="Arial"/>
          <a:cs typeface="Arial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ea typeface="Arial"/>
          <a:cs typeface="Arial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ea typeface="Arial"/>
          <a:cs typeface="Arial"/>
        </a:defRPr>
      </a:lvl5pPr>
      <a:lvl6pPr marL="609585"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cs typeface="Arial"/>
        </a:defRPr>
      </a:lvl6pPr>
      <a:lvl7pPr marL="1219170"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cs typeface="Arial"/>
        </a:defRPr>
      </a:lvl7pPr>
      <a:lvl8pPr marL="1828754"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cs typeface="Arial"/>
        </a:defRPr>
      </a:lvl8pPr>
      <a:lvl9pPr marL="2438339" algn="l">
        <a:lnSpc>
          <a:spcPct val="90000"/>
        </a:lnSpc>
        <a:spcBef>
          <a:spcPts val="0"/>
        </a:spcBef>
        <a:spcAft>
          <a:spcPts val="0"/>
        </a:spcAft>
        <a:defRPr sz="3467" b="1">
          <a:solidFill>
            <a:schemeClr val="tx1"/>
          </a:solidFill>
          <a:latin typeface="Arial"/>
          <a:cs typeface="Arial"/>
        </a:defRPr>
      </a:lvl9pPr>
    </p:titleStyle>
    <p:bodyStyle>
      <a:lvl1pPr marL="241294" indent="-241294" algn="l">
        <a:spcBef>
          <a:spcPts val="0"/>
        </a:spcBef>
        <a:spcAft>
          <a:spcPts val="0"/>
        </a:spcAft>
        <a:buFont typeface="Wingdings"/>
        <a:buChar char="§"/>
        <a:defRPr sz="2667">
          <a:solidFill>
            <a:schemeClr val="tx1"/>
          </a:solidFill>
          <a:latin typeface="+mn-lt"/>
          <a:ea typeface="Arial"/>
          <a:cs typeface="+mn-cs"/>
        </a:defRPr>
      </a:lvl1pPr>
      <a:lvl2pPr marL="592652" indent="-349242" algn="l">
        <a:spcBef>
          <a:spcPts val="0"/>
        </a:spcBef>
        <a:spcAft>
          <a:spcPts val="0"/>
        </a:spcAft>
        <a:buChar char="–"/>
        <a:defRPr sz="3733">
          <a:solidFill>
            <a:schemeClr val="tx1"/>
          </a:solidFill>
          <a:latin typeface="+mn-lt"/>
          <a:ea typeface="Arial"/>
          <a:cs typeface="+mn-cs"/>
        </a:defRPr>
      </a:lvl2pPr>
      <a:lvl3pPr marL="960941" indent="-366175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Arial"/>
          <a:cs typeface="+mn-cs"/>
        </a:defRPr>
      </a:lvl3pPr>
      <a:lvl4pPr marL="1316534" indent="-353475" algn="l">
        <a:spcBef>
          <a:spcPts val="0"/>
        </a:spcBef>
        <a:spcAft>
          <a:spcPts val="0"/>
        </a:spcAft>
        <a:buChar char="–"/>
        <a:defRPr sz="2667">
          <a:solidFill>
            <a:schemeClr val="tx1"/>
          </a:solidFill>
          <a:latin typeface="+mn-lt"/>
          <a:ea typeface="Arial"/>
          <a:cs typeface="+mn-cs"/>
        </a:defRPr>
      </a:lvl4pPr>
      <a:lvl5pPr marL="1672125" indent="-353475" algn="l">
        <a:spcBef>
          <a:spcPts val="0"/>
        </a:spcBef>
        <a:spcAft>
          <a:spcPts val="0"/>
        </a:spcAft>
        <a:buChar char="»"/>
        <a:defRPr sz="2667">
          <a:solidFill>
            <a:schemeClr val="tx1"/>
          </a:solidFill>
          <a:latin typeface="+mn-lt"/>
          <a:ea typeface="Arial"/>
          <a:cs typeface="+mn-cs"/>
        </a:defRPr>
      </a:lvl5pPr>
      <a:lvl6pPr marL="2281710" indent="-353475" algn="l">
        <a:spcBef>
          <a:spcPts val="0"/>
        </a:spcBef>
        <a:spcAft>
          <a:spcPts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891294" indent="-353475" algn="l">
        <a:spcBef>
          <a:spcPts val="0"/>
        </a:spcBef>
        <a:spcAft>
          <a:spcPts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500879" indent="-353475" algn="l">
        <a:spcBef>
          <a:spcPts val="0"/>
        </a:spcBef>
        <a:spcAft>
          <a:spcPts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10464" indent="-353475" algn="l">
        <a:spcBef>
          <a:spcPts val="0"/>
        </a:spcBef>
        <a:spcAft>
          <a:spcPts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/>
          <p:nvPr/>
        </p:nvSpPr>
        <p:spPr bwMode="auto">
          <a:xfrm>
            <a:off x="4972513" y="6329633"/>
            <a:ext cx="2582333" cy="52836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spcAft>
                <a:spcPts val="0"/>
              </a:spcAft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spcAft>
                <a:spcPts val="0"/>
              </a:spcAft>
              <a:buChar char="–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spcAft>
                <a:spcPts val="0"/>
              </a:spcAft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spcAft>
                <a:spcPts val="0"/>
              </a:spcAft>
              <a:buChar char="–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ru-RU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март</a:t>
            </a:r>
            <a:r>
              <a:rPr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kern="0" dirty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202</a:t>
            </a:r>
            <a:r>
              <a:rPr lang="ru-RU" kern="0" dirty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1</a:t>
            </a:r>
            <a:r>
              <a:rPr kern="0" dirty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 года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07344" y="448056"/>
            <a:ext cx="11856640" cy="3017520"/>
          </a:xfrm>
          <a:prstGeom prst="rect">
            <a:avLst/>
          </a:prstGeom>
          <a:noFill/>
        </p:spPr>
        <p:txBody>
          <a:bodyPr vertOverflow="overflow" horzOverflow="clip" vert="horz" wrap="square" lIns="121920" tIns="60960" rIns="121920" bIns="60960" numCol="1" spcCol="0" rtlCol="0" fromWordArt="0" anchor="t" anchorCtr="0" forceAA="0" compatLnSpc="0">
            <a:noAutofit/>
          </a:bodyPr>
          <a:lstStyle/>
          <a:p>
            <a:pPr algn="ctr">
              <a:lnSpc>
                <a:spcPts val="1599"/>
              </a:lnSpc>
              <a:defRPr/>
            </a:pPr>
            <a:endParaRPr sz="2667" b="1" kern="0" dirty="0">
              <a:solidFill>
                <a:prstClr val="black"/>
              </a:solidFill>
              <a:latin typeface="Roboto Condensed"/>
              <a:ea typeface="Roboto Condensed"/>
              <a:cs typeface="Roboto Condensed"/>
            </a:endParaRPr>
          </a:p>
          <a:p>
            <a:pPr algn="ctr">
              <a:defRPr/>
            </a:pPr>
            <a:r>
              <a:rPr lang="ru-RU" sz="3733" kern="0" dirty="0" smtClean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Об опыте </a:t>
            </a:r>
            <a:r>
              <a:rPr lang="ru-RU" sz="3733" kern="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Алтайского края по развитию современной информационно-телекоммуникационной инфраструктуры в малочисленных и </a:t>
            </a:r>
            <a:r>
              <a:rPr lang="ru-RU" sz="3733" kern="0" dirty="0" smtClean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труднодоступных </a:t>
            </a:r>
            <a:r>
              <a:rPr lang="ru-RU" sz="3733" kern="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населенных пунктах региона</a:t>
            </a:r>
            <a:endParaRPr sz="1867" kern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1"/>
          <p:cNvSpPr>
            <a:spLocks/>
          </p:cNvSpPr>
          <p:nvPr/>
        </p:nvSpPr>
        <p:spPr bwMode="auto">
          <a:xfrm>
            <a:off x="1122551" y="4641392"/>
            <a:ext cx="10026226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667" kern="0" dirty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Баринов Иван Анатольевич, </a:t>
            </a:r>
            <a:r>
              <a:rPr lang="ru-RU" sz="2667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2667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2667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начальник </a:t>
            </a:r>
            <a:r>
              <a:rPr lang="ru-RU" sz="2667" kern="0" dirty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отдела телекоммуникаций и </a:t>
            </a:r>
            <a:r>
              <a:rPr lang="ru-RU" sz="2667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связи</a:t>
            </a:r>
          </a:p>
          <a:p>
            <a:pPr algn="ctr">
              <a:defRPr/>
            </a:pPr>
            <a:r>
              <a:rPr lang="ru-RU" sz="2667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Министерства цифрового развития и связи Алтайского края</a:t>
            </a:r>
            <a:endParaRPr lang="ru-RU" sz="2667" kern="0" dirty="0">
              <a:solidFill>
                <a:prstClr val="white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143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4530439" y="5101328"/>
            <a:ext cx="518262" cy="13726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4585" y="100584"/>
            <a:ext cx="10814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Численность населения </a:t>
            </a:r>
            <a:r>
              <a:rPr lang="ru-RU" dirty="0" smtClean="0">
                <a:cs typeface="Times New Roman" panose="02020603050405020304" pitchFamily="18" charset="0"/>
              </a:rPr>
              <a:t>Алтайского края </a:t>
            </a:r>
            <a:r>
              <a:rPr lang="ru-RU" dirty="0"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cs typeface="Times New Roman" panose="02020603050405020304" pitchFamily="18" charset="0"/>
              </a:rPr>
              <a:t>2,3 </a:t>
            </a:r>
            <a:r>
              <a:rPr lang="ru-RU" b="1" dirty="0">
                <a:cs typeface="Times New Roman" panose="02020603050405020304" pitchFamily="18" charset="0"/>
              </a:rPr>
              <a:t>млн. чел</a:t>
            </a:r>
            <a:r>
              <a:rPr lang="ru-RU" b="1" dirty="0" smtClean="0">
                <a:cs typeface="Times New Roman" panose="02020603050405020304" pitchFamily="18" charset="0"/>
              </a:rPr>
              <a:t>. (1605 населенных пунктов)</a:t>
            </a:r>
            <a:endParaRPr lang="ru-RU" b="1" dirty="0"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12 </a:t>
            </a:r>
            <a:r>
              <a:rPr lang="ru-RU" b="1" dirty="0">
                <a:cs typeface="Times New Roman" panose="02020603050405020304" pitchFamily="18" charset="0"/>
              </a:rPr>
              <a:t>городов и </a:t>
            </a:r>
            <a:r>
              <a:rPr lang="ru-RU" b="1" dirty="0" smtClean="0">
                <a:cs typeface="Times New Roman" panose="02020603050405020304" pitchFamily="18" charset="0"/>
              </a:rPr>
              <a:t>6 </a:t>
            </a:r>
            <a:r>
              <a:rPr lang="ru-RU" b="1" dirty="0">
                <a:cs typeface="Times New Roman" panose="02020603050405020304" pitchFamily="18" charset="0"/>
              </a:rPr>
              <a:t>рабочих поселков</a:t>
            </a:r>
            <a:r>
              <a:rPr lang="ru-RU" dirty="0">
                <a:cs typeface="Times New Roman" panose="02020603050405020304" pitchFamily="18" charset="0"/>
              </a:rPr>
              <a:t>  составляют </a:t>
            </a:r>
            <a:r>
              <a:rPr lang="ru-RU" b="1" dirty="0" smtClean="0">
                <a:cs typeface="Times New Roman" panose="02020603050405020304" pitchFamily="18" charset="0"/>
              </a:rPr>
              <a:t>57 </a:t>
            </a:r>
            <a:r>
              <a:rPr lang="ru-RU" b="1" dirty="0">
                <a:cs typeface="Times New Roman" panose="02020603050405020304" pitchFamily="18" charset="0"/>
              </a:rPr>
              <a:t>% от численности населения </a:t>
            </a:r>
            <a:r>
              <a:rPr lang="ru-RU" b="1" dirty="0" smtClean="0">
                <a:cs typeface="Times New Roman" panose="02020603050405020304" pitchFamily="18" charset="0"/>
              </a:rPr>
              <a:t>края</a:t>
            </a:r>
            <a:endParaRPr lang="ru-RU" dirty="0"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Сельское население </a:t>
            </a:r>
            <a:r>
              <a:rPr lang="ru-RU" dirty="0">
                <a:cs typeface="Times New Roman" panose="02020603050405020304" pitchFamily="18" charset="0"/>
              </a:rPr>
              <a:t>размещено </a:t>
            </a:r>
            <a:r>
              <a:rPr lang="ru-RU" dirty="0" smtClean="0">
                <a:cs typeface="Times New Roman" panose="02020603050405020304" pitchFamily="18" charset="0"/>
              </a:rPr>
              <a:t>относительно равномерно</a:t>
            </a:r>
            <a:r>
              <a:rPr lang="ru-RU" dirty="0">
                <a:cs typeface="Times New Roman" panose="02020603050405020304" pitchFamily="18" charset="0"/>
              </a:rPr>
              <a:t>: плотность – </a:t>
            </a:r>
            <a:r>
              <a:rPr lang="ru-RU" b="1" dirty="0" smtClean="0">
                <a:cs typeface="Times New Roman" panose="02020603050405020304" pitchFamily="18" charset="0"/>
              </a:rPr>
              <a:t>5,9 </a:t>
            </a:r>
            <a:r>
              <a:rPr lang="ru-RU" b="1" dirty="0">
                <a:cs typeface="Times New Roman" panose="02020603050405020304" pitchFamily="18" charset="0"/>
              </a:rPr>
              <a:t>чел./кв.км</a:t>
            </a:r>
            <a:r>
              <a:rPr lang="ru-RU" dirty="0">
                <a:cs typeface="Times New Roman" panose="02020603050405020304" pitchFamily="18" charset="0"/>
              </a:rPr>
              <a:t> (в </a:t>
            </a:r>
            <a:r>
              <a:rPr lang="ru-RU" dirty="0" smtClean="0">
                <a:cs typeface="Times New Roman" panose="02020603050405020304" pitchFamily="18" charset="0"/>
              </a:rPr>
              <a:t>РФ </a:t>
            </a:r>
            <a:r>
              <a:rPr lang="ru-RU" dirty="0">
                <a:cs typeface="Times New Roman" panose="02020603050405020304" pitchFamily="18" charset="0"/>
              </a:rPr>
              <a:t>– 2 чел./кв.км</a:t>
            </a:r>
            <a:r>
              <a:rPr lang="ru-RU" dirty="0" smtClean="0">
                <a:cs typeface="Times New Roman" panose="02020603050405020304" pitchFamily="18" charset="0"/>
              </a:rPr>
              <a:t>)</a:t>
            </a:r>
            <a:endParaRPr lang="ru-RU" dirty="0"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cs typeface="Times New Roman" panose="02020603050405020304" pitchFamily="18" charset="0"/>
              </a:rPr>
              <a:t>310</a:t>
            </a:r>
            <a:r>
              <a:rPr lang="ru-RU" dirty="0">
                <a:cs typeface="Times New Roman" panose="02020603050405020304" pitchFamily="18" charset="0"/>
              </a:rPr>
              <a:t> населенных пунктов отнесены к труднодоступным и </a:t>
            </a:r>
            <a:r>
              <a:rPr lang="ru-RU" dirty="0" smtClean="0">
                <a:cs typeface="Times New Roman" panose="02020603050405020304" pitchFamily="18" charset="0"/>
              </a:rPr>
              <a:t>отдаленным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207" t="1658" b="892"/>
          <a:stretch/>
        </p:blipFill>
        <p:spPr>
          <a:xfrm>
            <a:off x="54890" y="1647034"/>
            <a:ext cx="5985243" cy="39959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797663"/>
            <a:ext cx="4448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Населенные пункты Алтайского края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-1" r="73294" b="86867"/>
          <a:stretch/>
        </p:blipFill>
        <p:spPr>
          <a:xfrm>
            <a:off x="4513114" y="5101328"/>
            <a:ext cx="239887" cy="998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708517" y="5726515"/>
            <a:ext cx="4870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Труднодоступные и отдаленные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cs typeface="Times New Roman" panose="02020603050405020304" pitchFamily="18" charset="0"/>
              </a:rPr>
              <a:t>населенные </a:t>
            </a:r>
            <a:r>
              <a:rPr lang="ru-RU" sz="2400" dirty="0">
                <a:cs typeface="Times New Roman" panose="02020603050405020304" pitchFamily="18" charset="0"/>
              </a:rPr>
              <a:t>пункты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611" y="1647034"/>
            <a:ext cx="5996874" cy="41005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27346"/>
          <a:stretch/>
        </p:blipFill>
        <p:spPr>
          <a:xfrm>
            <a:off x="4811824" y="5043417"/>
            <a:ext cx="1228309" cy="14305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t="13534" r="71936" b="70826"/>
          <a:stretch/>
        </p:blipFill>
        <p:spPr>
          <a:xfrm>
            <a:off x="4509952" y="5297542"/>
            <a:ext cx="252079" cy="118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-1" t="25966" r="73634" b="52379"/>
          <a:stretch/>
        </p:blipFill>
        <p:spPr>
          <a:xfrm>
            <a:off x="4522839" y="5512951"/>
            <a:ext cx="236839" cy="1645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1" t="46818" r="76074" b="29894"/>
          <a:stretch/>
        </p:blipFill>
        <p:spPr>
          <a:xfrm>
            <a:off x="4530439" y="5803429"/>
            <a:ext cx="214907" cy="1770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-1" t="71281" r="73973"/>
          <a:stretch/>
        </p:blipFill>
        <p:spPr>
          <a:xfrm>
            <a:off x="4544794" y="6170308"/>
            <a:ext cx="233791" cy="218281"/>
          </a:xfrm>
          <a:prstGeom prst="rect">
            <a:avLst/>
          </a:prstGeom>
        </p:spPr>
      </p:pic>
      <p:sp>
        <p:nvSpPr>
          <p:cNvPr id="22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8479" y="6365870"/>
            <a:ext cx="505063" cy="3774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9465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/>
                </a:solidFill>
              </a:rPr>
              <a:pPr/>
              <a:t>3</a:t>
            </a:fld>
            <a:endParaRPr lang="ru-RU" dirty="0">
              <a:solidFill>
                <a:srgbClr val="3C474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7081" y="1201332"/>
            <a:ext cx="5684941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– покрытие территории Алтайского края мобильной связью</a:t>
            </a:r>
          </a:p>
          <a:p>
            <a:pPr algn="ctr">
              <a:lnSpc>
                <a:spcPct val="107000"/>
              </a:lnSpc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более 250 населенных пунктов -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отсутствует мобильная связь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cs typeface="Times New Roman" panose="02020603050405020304" pitchFamily="18" charset="0"/>
              </a:rPr>
              <a:t>85</a:t>
            </a:r>
            <a:r>
              <a:rPr lang="ru-RU" sz="2400" b="1" dirty="0">
                <a:cs typeface="Times New Roman" panose="02020603050405020304" pitchFamily="18" charset="0"/>
              </a:rPr>
              <a:t> %</a:t>
            </a:r>
            <a:r>
              <a:rPr lang="ru-RU" sz="2400" dirty="0">
                <a:cs typeface="Times New Roman" panose="02020603050405020304" pitchFamily="18" charset="0"/>
              </a:rPr>
              <a:t> населения края – </a:t>
            </a:r>
            <a:r>
              <a:rPr lang="ru-RU" sz="2400" dirty="0" smtClean="0">
                <a:cs typeface="Times New Roman" panose="02020603050405020304" pitchFamily="18" charset="0"/>
              </a:rPr>
              <a:t>проживает </a:t>
            </a:r>
            <a:r>
              <a:rPr lang="ru-RU" sz="2400" dirty="0">
                <a:cs typeface="Times New Roman" panose="02020603050405020304" pitchFamily="18" charset="0"/>
              </a:rPr>
              <a:t>в населенных пунктах, </a:t>
            </a:r>
            <a:r>
              <a:rPr lang="ru-RU" sz="2400" dirty="0" smtClean="0">
                <a:cs typeface="Times New Roman" panose="02020603050405020304" pitchFamily="18" charset="0"/>
              </a:rPr>
              <a:t>обеспеченных мобильной </a:t>
            </a:r>
            <a:r>
              <a:rPr lang="ru-RU" sz="2400" dirty="0">
                <a:cs typeface="Times New Roman" panose="02020603050405020304" pitchFamily="18" charset="0"/>
              </a:rPr>
              <a:t>связью стандарта </a:t>
            </a:r>
            <a:r>
              <a:rPr lang="ru-RU" sz="2400" dirty="0" smtClean="0">
                <a:cs typeface="Times New Roman" panose="02020603050405020304" pitchFamily="18" charset="0"/>
              </a:rPr>
              <a:t>LTE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87,8 % –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активных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абонентов мобильного широкополосного доступа к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Интернету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00595" y="-393749"/>
            <a:ext cx="10659291" cy="11202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667" b="1">
                <a:solidFill>
                  <a:schemeClr val="tx1"/>
                </a:solidFill>
                <a:latin typeface="+mj-lt"/>
                <a:ea typeface="Arial"/>
                <a:cs typeface="+mj-cs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67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67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67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67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60958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67" b="1">
                <a:solidFill>
                  <a:schemeClr val="tx1"/>
                </a:solidFill>
                <a:latin typeface="Arial"/>
                <a:cs typeface="Arial"/>
              </a:defRPr>
            </a:lvl6pPr>
            <a:lvl7pPr marL="121917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67" b="1">
                <a:solidFill>
                  <a:schemeClr val="tx1"/>
                </a:solidFill>
                <a:latin typeface="Arial"/>
                <a:cs typeface="Arial"/>
              </a:defRPr>
            </a:lvl7pPr>
            <a:lvl8pPr marL="18287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67" b="1">
                <a:solidFill>
                  <a:schemeClr val="tx1"/>
                </a:solidFill>
                <a:latin typeface="Arial"/>
                <a:cs typeface="Arial"/>
              </a:defRPr>
            </a:lvl8pPr>
            <a:lvl9pPr marL="243833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67" b="1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3600" i="1" kern="0" dirty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Состояние отрасли </a:t>
            </a:r>
            <a:r>
              <a:rPr lang="ru-RU" sz="3600" i="1" kern="0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связи в </a:t>
            </a:r>
            <a:r>
              <a:rPr lang="ru-RU" sz="3600" i="1" kern="0" dirty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Алтайском </a:t>
            </a:r>
            <a:r>
              <a:rPr lang="ru-RU" sz="3600" i="1" kern="0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крае</a:t>
            </a:r>
            <a:endParaRPr lang="ru-RU" sz="3600" i="1" kern="0" dirty="0">
              <a:solidFill>
                <a:srgbClr val="002060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595" y="1415465"/>
            <a:ext cx="5684941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58,9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 -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оля сельских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населенных пунктов края, имеющих доступ к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сети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«Интернет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69,4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 -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доля домашних хозяйств Алтайского края, имеющих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ШПД, на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конец 2019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года (прогнозируемое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Минцифры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России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значение показателя на конец 2020 года составляет 72,3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8479" y="6365870"/>
            <a:ext cx="505063" cy="3774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2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89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374437" y="108959"/>
            <a:ext cx="9011114" cy="1120239"/>
          </a:xfrm>
        </p:spPr>
        <p:txBody>
          <a:bodyPr/>
          <a:lstStyle/>
          <a:p>
            <a:pPr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Федеральный проект «Информационная инфраструктура</a:t>
            </a:r>
            <a:r>
              <a:rPr lang="ru-RU" sz="3600" i="1" dirty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»</a:t>
            </a:r>
            <a:endParaRPr sz="3600" i="1" dirty="0">
              <a:solidFill>
                <a:srgbClr val="002060"/>
              </a:solidFill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9585" y="-206907"/>
            <a:ext cx="2829705" cy="282970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8479" y="6365870"/>
            <a:ext cx="505063" cy="3774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3</a:t>
            </a:r>
            <a:endParaRPr dirty="0">
              <a:solidFill>
                <a:prstClr val="white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02325040"/>
              </p:ext>
            </p:extLst>
          </p:nvPr>
        </p:nvGraphicFramePr>
        <p:xfrm>
          <a:off x="0" y="1880660"/>
          <a:ext cx="5222149" cy="437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118479" y="5678579"/>
            <a:ext cx="1207352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рамках заключенного Минцифры России с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/>
              <a:t>АО </a:t>
            </a:r>
            <a:r>
              <a:rPr lang="ru-RU" sz="2000" dirty="0"/>
              <a:t>«ЭР-Телеком Холдинг»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сударственного контракта </a:t>
            </a:r>
            <a:r>
              <a:rPr lang="ru-RU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срок до конца 2021 года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 сети  «Интернет» должны быть подключены</a:t>
            </a:r>
            <a:r>
              <a:rPr lang="ru-RU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2279 СЗО 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Алтайского края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r="21534" b="16634"/>
          <a:stretch/>
        </p:blipFill>
        <p:spPr bwMode="auto">
          <a:xfrm>
            <a:off x="4371975" y="1372938"/>
            <a:ext cx="7636239" cy="426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960560" y="327561"/>
            <a:ext cx="9011114" cy="1120239"/>
          </a:xfrm>
        </p:spPr>
        <p:txBody>
          <a:bodyPr/>
          <a:lstStyle/>
          <a:p>
            <a:pPr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Федеральный проект «Информационная инфраструктура</a:t>
            </a:r>
            <a:r>
              <a:rPr lang="ru-RU" sz="3600" i="1" dirty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»</a:t>
            </a:r>
            <a:endParaRPr sz="3600" i="1" dirty="0">
              <a:solidFill>
                <a:srgbClr val="002060"/>
              </a:solidFill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9585" y="-206907"/>
            <a:ext cx="2829705" cy="282970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8479" y="6365870"/>
            <a:ext cx="505063" cy="3774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82880" y="4600614"/>
            <a:ext cx="120091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 smtClean="0"/>
              <a:t>Проблемные </a:t>
            </a:r>
            <a:r>
              <a:rPr lang="ru-RU" sz="2000" b="1" dirty="0"/>
              <a:t>вопросы:</a:t>
            </a:r>
            <a:endParaRPr lang="ru-RU" sz="2000" dirty="0"/>
          </a:p>
          <a:p>
            <a:pPr>
              <a:spcBef>
                <a:spcPts val="600"/>
              </a:spcBef>
            </a:pPr>
            <a:r>
              <a:rPr lang="ru-RU" sz="2000" dirty="0"/>
              <a:t>- длительная процедура согласования размещения линий связи на опорах электроснабжения;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- </a:t>
            </a:r>
            <a:r>
              <a:rPr lang="ru-RU" sz="2000" dirty="0"/>
              <a:t>длительное время получения разрешения на ввод оборудования БШПД, при этом в случае отказа в выдаче разрешения на использование радиочастоты оплата обследования (порядка 50 тыс. руб.) не </a:t>
            </a:r>
            <a:r>
              <a:rPr lang="ru-RU" sz="2000" dirty="0" smtClean="0"/>
              <a:t>возвращается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43" y="1871361"/>
            <a:ext cx="3577481" cy="2627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010" y="2447665"/>
            <a:ext cx="77105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Локтевском районе реализован пилотный проект по предоставлению услуг доступа к сети «Интернет» физическим и юридическим лицам, находящимся в населенных пунктах с установленными в рамках федерального проекта узлами связи </a:t>
            </a:r>
            <a:br>
              <a:rPr lang="ru-RU" sz="2000" dirty="0"/>
            </a:br>
            <a:r>
              <a:rPr lang="ru-RU" sz="2000" b="1" dirty="0"/>
              <a:t>(подключены более 100 домохозяйств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91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650999" y="168570"/>
            <a:ext cx="10118048" cy="1120239"/>
          </a:xfrm>
        </p:spPr>
        <p:txBody>
          <a:bodyPr/>
          <a:lstStyle/>
          <a:p>
            <a:pPr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Федеральный </a:t>
            </a:r>
            <a:r>
              <a:rPr lang="ru-RU" sz="3600" i="1" dirty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проект </a:t>
            </a:r>
            <a:r>
              <a:rPr lang="ru-RU" sz="3600" i="1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по устранению «цифрового неравенства»</a:t>
            </a:r>
            <a:endParaRPr sz="3600" i="1" dirty="0">
              <a:solidFill>
                <a:srgbClr val="002060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8479" y="6365870"/>
            <a:ext cx="505063" cy="3774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5</a:t>
            </a:r>
            <a:endParaRPr dirty="0">
              <a:solidFill>
                <a:prstClr val="white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4820497"/>
              </p:ext>
            </p:extLst>
          </p:nvPr>
        </p:nvGraphicFramePr>
        <p:xfrm>
          <a:off x="228600" y="1382649"/>
          <a:ext cx="5056632" cy="301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781902"/>
            <a:ext cx="5268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конец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2020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г.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установлены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237 точек доступа (проект выполнен на 92 %)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349240" y="1428220"/>
            <a:ext cx="67025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/>
              <a:t>Проблемные </a:t>
            </a:r>
            <a:r>
              <a:rPr lang="ru-RU" sz="2000" b="1" dirty="0"/>
              <a:t>вопросы</a:t>
            </a:r>
            <a:r>
              <a:rPr lang="ru-RU" sz="2000" b="1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- </a:t>
            </a:r>
            <a:r>
              <a:rPr lang="ru-RU" sz="2000" dirty="0"/>
              <a:t>высокие инсталляционные платежи оператору универсального обслуживания на получение доступа </a:t>
            </a:r>
            <a:r>
              <a:rPr lang="ru-RU" sz="2000" dirty="0" smtClean="0"/>
              <a:t>к сети </a:t>
            </a:r>
            <a:r>
              <a:rPr lang="ru-RU" sz="2000" dirty="0"/>
              <a:t>посредством построенных узлов связи;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- </a:t>
            </a:r>
            <a:r>
              <a:rPr lang="ru-RU" sz="2000" dirty="0"/>
              <a:t>при организации </a:t>
            </a:r>
            <a:r>
              <a:rPr lang="ru-RU" sz="2000" dirty="0" smtClean="0"/>
              <a:t>«последней мили» </a:t>
            </a:r>
            <a:r>
              <a:rPr lang="ru-RU" sz="2000" dirty="0"/>
              <a:t>до домохозяйства универсальный оператор связи возлагает затраты на строительство линии </a:t>
            </a:r>
            <a:r>
              <a:rPr lang="ru-RU" sz="2000" dirty="0" smtClean="0"/>
              <a:t>на </a:t>
            </a:r>
            <a:r>
              <a:rPr lang="ru-RU" sz="2000" dirty="0"/>
              <a:t>собственников этих домохозяйств;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 smtClean="0"/>
              <a:t>при </a:t>
            </a:r>
            <a:r>
              <a:rPr lang="ru-RU" sz="2000" dirty="0"/>
              <a:t>организации сотовой связи операторы практически не рассматривают населенные пункты до 500 человек для строительства инфраструктуры ввиду длительного срока окупаемости проектов</a:t>
            </a:r>
            <a:r>
              <a:rPr lang="ru-RU" sz="2000" dirty="0" smtClean="0"/>
              <a:t>;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- универсальный оператор связи не осуществляет развитие инфраструктуры в населенных пунктах 250 – </a:t>
            </a:r>
            <a:r>
              <a:rPr lang="ru-RU" sz="2000" dirty="0" smtClean="0"/>
              <a:t>500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53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03201" y="169389"/>
            <a:ext cx="11741911" cy="1120239"/>
          </a:xfrm>
        </p:spPr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Повышения </a:t>
            </a:r>
            <a:r>
              <a:rPr lang="ru-RU" sz="3200" i="1" dirty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доступности сотовой связи и ШПД к Интернету в </a:t>
            </a:r>
            <a:r>
              <a:rPr lang="ru-RU" sz="3200" i="1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населенных пунктах, </a:t>
            </a:r>
            <a:r>
              <a:rPr lang="ru-RU" sz="3200" i="1" dirty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на туристических объектах</a:t>
            </a:r>
            <a:r>
              <a:rPr lang="ru-RU" sz="3200" i="1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ru-RU" sz="3200" i="1" dirty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и </a:t>
            </a:r>
            <a:r>
              <a:rPr lang="ru-RU" sz="3200" i="1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на автодорогах</a:t>
            </a:r>
            <a:endParaRPr sz="3200" i="1" dirty="0">
              <a:solidFill>
                <a:srgbClr val="002060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8479" y="6365870"/>
            <a:ext cx="505063" cy="3774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6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0" r="16075"/>
          <a:stretch/>
        </p:blipFill>
        <p:spPr>
          <a:xfrm>
            <a:off x="2520397" y="1677296"/>
            <a:ext cx="2648334" cy="17823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677297"/>
            <a:ext cx="2376411" cy="1782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3080" y="3507587"/>
            <a:ext cx="2478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Тестирование оборудования </a:t>
            </a:r>
            <a:r>
              <a:rPr lang="ru-RU" sz="1600" dirty="0"/>
              <a:t>сотовой связи малого радиуса </a:t>
            </a:r>
            <a:r>
              <a:rPr lang="ru-RU" sz="1600" dirty="0" smtClean="0"/>
              <a:t>действия в с. Суетка Краснощековского </a:t>
            </a:r>
            <a:r>
              <a:rPr lang="ru-RU" sz="1600" dirty="0"/>
              <a:t>района (547 человек) </a:t>
            </a:r>
            <a:r>
              <a:rPr lang="ru-RU" sz="1600" dirty="0" smtClean="0"/>
              <a:t>и </a:t>
            </a:r>
            <a:r>
              <a:rPr lang="ru-RU" sz="1600" dirty="0"/>
              <a:t>с. Верх-Аллак Каменского </a:t>
            </a:r>
            <a:r>
              <a:rPr lang="ru-RU" sz="1600" dirty="0" smtClean="0"/>
              <a:t>района (</a:t>
            </a:r>
            <a:r>
              <a:rPr lang="ru-RU" sz="1600" dirty="0"/>
              <a:t>363 человека</a:t>
            </a:r>
            <a:r>
              <a:rPr lang="ru-RU" sz="1600" dirty="0" smtClean="0"/>
              <a:t>)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110415" y="3566607"/>
            <a:ext cx="33602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Строительство АМС и </a:t>
            </a:r>
            <a:r>
              <a:rPr lang="ru-RU" sz="1600" dirty="0"/>
              <a:t>оказание услуг </a:t>
            </a:r>
            <a:r>
              <a:rPr lang="ru-RU" sz="1600" dirty="0" smtClean="0"/>
              <a:t>связи </a:t>
            </a:r>
            <a:r>
              <a:rPr lang="ru-RU" sz="1600" dirty="0"/>
              <a:t>(Теле2) на территории </a:t>
            </a:r>
            <a:r>
              <a:rPr lang="ru-RU" sz="1600" dirty="0" smtClean="0"/>
              <a:t>особой экономической зоны туристско-рекреационного типа «Бирюзовая </a:t>
            </a:r>
            <a:r>
              <a:rPr lang="ru-RU" sz="1600" dirty="0"/>
              <a:t>Катунь» и игорной зоны «Сибирская </a:t>
            </a:r>
            <a:r>
              <a:rPr lang="ru-RU" sz="1600" dirty="0" smtClean="0"/>
              <a:t>монета</a:t>
            </a:r>
            <a:r>
              <a:rPr lang="ru-RU" sz="1600" dirty="0"/>
              <a:t>» </a:t>
            </a:r>
            <a:r>
              <a:rPr lang="ru-RU" sz="1600" dirty="0" smtClean="0"/>
              <a:t>(региональными органами </a:t>
            </a:r>
            <a:r>
              <a:rPr lang="ru-RU" sz="1600" dirty="0"/>
              <a:t>власти </a:t>
            </a:r>
            <a:r>
              <a:rPr lang="ru-RU" sz="1600" dirty="0" smtClean="0"/>
              <a:t>обеспечено </a:t>
            </a:r>
            <a:r>
              <a:rPr lang="ru-RU" sz="1600" dirty="0"/>
              <a:t>строительство линии электроснабжения для подключения оборудования сотовой связи и других </a:t>
            </a:r>
            <a:r>
              <a:rPr lang="ru-RU" sz="1600" dirty="0" smtClean="0"/>
              <a:t>объектов)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5625" y="1669445"/>
            <a:ext cx="3184079" cy="17901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-45554" y="3507588"/>
            <a:ext cx="26086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Покрытие сотовой связью </a:t>
            </a:r>
            <a:r>
              <a:rPr lang="ru-RU" sz="1600" dirty="0"/>
              <a:t>автомобильных дорог </a:t>
            </a:r>
            <a:r>
              <a:rPr lang="ru-RU" sz="1600" dirty="0" smtClean="0"/>
              <a:t>посредством </a:t>
            </a:r>
            <a:r>
              <a:rPr lang="ru-RU" sz="1600" dirty="0"/>
              <a:t>совместного использования </a:t>
            </a:r>
            <a:r>
              <a:rPr lang="ru-RU" sz="1600" dirty="0" smtClean="0"/>
              <a:t>инфраструктуры </a:t>
            </a:r>
            <a:br>
              <a:rPr lang="ru-RU" sz="1600" dirty="0" smtClean="0"/>
            </a:br>
            <a:r>
              <a:rPr lang="ru-RU" sz="1600" dirty="0" smtClean="0"/>
              <a:t>(на </a:t>
            </a:r>
            <a:r>
              <a:rPr lang="ru-RU" sz="1600" dirty="0"/>
              <a:t>4 </a:t>
            </a:r>
            <a:r>
              <a:rPr lang="ru-RU" sz="1600" dirty="0" smtClean="0"/>
              <a:t>антенно-мачтовых сооружениях ПАО «МегаФона» </a:t>
            </a:r>
            <a:r>
              <a:rPr lang="ru-RU" sz="1600" dirty="0"/>
              <a:t>и </a:t>
            </a:r>
            <a:r>
              <a:rPr lang="ru-RU" sz="1600" dirty="0" smtClean="0"/>
              <a:t>ПАО «МТС» </a:t>
            </a:r>
            <a:r>
              <a:rPr lang="ru-RU" sz="1600" dirty="0"/>
              <a:t>размещены базовые станции ПАО «</a:t>
            </a:r>
            <a:r>
              <a:rPr lang="ru-RU" sz="1600" dirty="0" smtClean="0"/>
              <a:t>ВымпелКом»)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98" y="1669445"/>
            <a:ext cx="3506954" cy="178230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499596" y="3493454"/>
            <a:ext cx="36009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Грант на </a:t>
            </a:r>
            <a:r>
              <a:rPr lang="ru-RU" sz="1600" dirty="0"/>
              <a:t>реализацию проектов в приоритетных сферах </a:t>
            </a:r>
            <a:r>
              <a:rPr lang="ru-RU" sz="1600" dirty="0" smtClean="0"/>
              <a:t>экономики (направление </a:t>
            </a:r>
            <a:r>
              <a:rPr lang="ru-RU" sz="1600" dirty="0"/>
              <a:t>«Развитие телекоммуникационной инфраструктуры в </a:t>
            </a:r>
            <a:r>
              <a:rPr lang="ru-RU" sz="1600" dirty="0" smtClean="0"/>
              <a:t>сельских </a:t>
            </a:r>
            <a:r>
              <a:rPr lang="ru-RU" sz="1600" dirty="0"/>
              <a:t>территориях и малых городах</a:t>
            </a:r>
            <a:r>
              <a:rPr lang="ru-RU" sz="1600" dirty="0" smtClean="0"/>
              <a:t>») выделен </a:t>
            </a:r>
            <a:r>
              <a:rPr lang="ru-RU" sz="1600" dirty="0"/>
              <a:t>местному оператору </a:t>
            </a:r>
            <a:r>
              <a:rPr lang="ru-RU" sz="1600" dirty="0" smtClean="0"/>
              <a:t>связи, </a:t>
            </a:r>
            <a:r>
              <a:rPr lang="ru-RU" sz="1600" dirty="0"/>
              <a:t>оказывающему услуги </a:t>
            </a:r>
            <a:r>
              <a:rPr lang="ru-RU" sz="1600" dirty="0" smtClean="0"/>
              <a:t>доступа </a:t>
            </a:r>
            <a:r>
              <a:rPr lang="ru-RU" sz="1600" dirty="0"/>
              <a:t>к Интернету в г. Камне-на-Оби и </a:t>
            </a:r>
            <a:r>
              <a:rPr lang="ru-RU" sz="1600" dirty="0" smtClean="0"/>
              <a:t>4 сельских муниципальных районах:</a:t>
            </a:r>
          </a:p>
          <a:p>
            <a:pPr algn="ctr"/>
            <a:r>
              <a:rPr lang="ru-RU" sz="1600" dirty="0" smtClean="0"/>
              <a:t>2019 год - </a:t>
            </a:r>
            <a:r>
              <a:rPr lang="ru-RU" sz="1600" dirty="0"/>
              <a:t>1,658 млн. руб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2020 год - </a:t>
            </a:r>
            <a:r>
              <a:rPr lang="ru-RU" sz="1600" dirty="0"/>
              <a:t>1,372 млн.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78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03201" y="354166"/>
            <a:ext cx="11988799" cy="1120239"/>
          </a:xfrm>
        </p:spPr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</a:rPr>
              <a:t>Выводы</a:t>
            </a:r>
            <a:endParaRPr sz="3200" i="1" dirty="0">
              <a:solidFill>
                <a:srgbClr val="002060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8479" y="6365870"/>
            <a:ext cx="505063" cy="3774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7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201" y="1281916"/>
            <a:ext cx="118554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Для </a:t>
            </a:r>
            <a:r>
              <a:rPr lang="ru-RU" sz="2400" dirty="0"/>
              <a:t>развития современной информационно-телекоммуникационной инфраструктуры в малочисленных и </a:t>
            </a:r>
            <a:r>
              <a:rPr lang="ru-RU" sz="2400" dirty="0" smtClean="0"/>
              <a:t>труднодоступных </a:t>
            </a:r>
            <a:r>
              <a:rPr lang="ru-RU" sz="2400" dirty="0"/>
              <a:t>населенных пунктах необходимо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уменьшение стоимости и времени обследования электромагнитной совместимости, а также получения разрешений на частоту и эксплуатацию радиоэлектронных средств БШПД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оказание </a:t>
            </a:r>
            <a:r>
              <a:rPr lang="ru-RU" sz="2400" dirty="0"/>
              <a:t>государственной поддержки на строительство «последней мили» до домохозяйств, расположенных в сельских населенных </a:t>
            </a:r>
            <a:r>
              <a:rPr lang="ru-RU" sz="2400" dirty="0" smtClean="0"/>
              <a:t>пунктах;</a:t>
            </a:r>
          </a:p>
          <a:p>
            <a:pPr marL="285750" indent="-285750">
              <a:buFontTx/>
              <a:buChar char="-"/>
            </a:pP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утверждение </a:t>
            </a:r>
            <a:r>
              <a:rPr lang="ru-RU" sz="2400" dirty="0"/>
              <a:t>фиксированной стоимости на присоединение </a:t>
            </a:r>
            <a:r>
              <a:rPr lang="ru-RU" sz="2400" dirty="0" smtClean="0"/>
              <a:t>операторов </a:t>
            </a:r>
            <a:r>
              <a:rPr lang="ru-RU" sz="2400" dirty="0"/>
              <a:t>к узлам связи, построенных в рамках федеральных проектов, и трафик до узла </a:t>
            </a:r>
            <a:r>
              <a:rPr lang="ru-RU" sz="2400" dirty="0" smtClean="0"/>
              <a:t>связи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2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/>
          <p:nvPr/>
        </p:nvSpPr>
        <p:spPr bwMode="auto">
          <a:xfrm>
            <a:off x="4972513" y="6329633"/>
            <a:ext cx="2582333" cy="52836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spcAft>
                <a:spcPts val="0"/>
              </a:spcAft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spcAft>
                <a:spcPts val="0"/>
              </a:spcAft>
              <a:buChar char="–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spcAft>
                <a:spcPts val="0"/>
              </a:spcAft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spcAft>
                <a:spcPts val="0"/>
              </a:spcAft>
              <a:buChar char="–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ru-RU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март</a:t>
            </a:r>
            <a:r>
              <a:rPr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kern="0" dirty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202</a:t>
            </a:r>
            <a:r>
              <a:rPr lang="ru-RU" kern="0" dirty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1</a:t>
            </a:r>
            <a:r>
              <a:rPr kern="0" dirty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 года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07344" y="448056"/>
            <a:ext cx="11856640" cy="3017520"/>
          </a:xfrm>
          <a:prstGeom prst="rect">
            <a:avLst/>
          </a:prstGeom>
          <a:noFill/>
        </p:spPr>
        <p:txBody>
          <a:bodyPr vertOverflow="overflow" horzOverflow="clip" vert="horz" wrap="square" lIns="121920" tIns="60960" rIns="121920" bIns="60960" numCol="1" spcCol="0" rtlCol="0" fromWordArt="0" anchor="t" anchorCtr="0" forceAA="0" compatLnSpc="0">
            <a:noAutofit/>
          </a:bodyPr>
          <a:lstStyle/>
          <a:p>
            <a:pPr algn="ctr">
              <a:lnSpc>
                <a:spcPts val="1599"/>
              </a:lnSpc>
              <a:defRPr/>
            </a:pPr>
            <a:endParaRPr sz="2667" b="1" kern="0" dirty="0">
              <a:solidFill>
                <a:prstClr val="black"/>
              </a:solidFill>
              <a:latin typeface="Roboto Condensed"/>
              <a:ea typeface="Roboto Condensed"/>
              <a:cs typeface="Roboto Condensed"/>
            </a:endParaRPr>
          </a:p>
          <a:p>
            <a:pPr algn="ctr">
              <a:defRPr/>
            </a:pPr>
            <a:r>
              <a:rPr lang="ru-RU" sz="3733" kern="0" dirty="0" smtClean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Об опыте </a:t>
            </a:r>
            <a:r>
              <a:rPr lang="ru-RU" sz="3733" kern="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Алтайского края по развитию современной информационно-телекоммуникационной инфраструктуры в малочисленных и </a:t>
            </a:r>
            <a:r>
              <a:rPr lang="ru-RU" sz="3733" kern="0" dirty="0" smtClean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труднодоступных </a:t>
            </a:r>
            <a:r>
              <a:rPr lang="ru-RU" sz="3733" kern="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населенных пунктах региона</a:t>
            </a:r>
            <a:endParaRPr sz="1867" kern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1"/>
          <p:cNvSpPr>
            <a:spLocks/>
          </p:cNvSpPr>
          <p:nvPr/>
        </p:nvSpPr>
        <p:spPr bwMode="auto">
          <a:xfrm>
            <a:off x="1122551" y="4641392"/>
            <a:ext cx="10026226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667" kern="0" dirty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Баринов Иван Анатольевич, </a:t>
            </a:r>
            <a:r>
              <a:rPr lang="ru-RU" sz="2667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2667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2667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начальник </a:t>
            </a:r>
            <a:r>
              <a:rPr lang="ru-RU" sz="2667" kern="0" dirty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отдела телекоммуникаций и </a:t>
            </a:r>
            <a:r>
              <a:rPr lang="ru-RU" sz="2667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связи</a:t>
            </a:r>
          </a:p>
          <a:p>
            <a:pPr algn="ctr">
              <a:defRPr/>
            </a:pPr>
            <a:r>
              <a:rPr lang="ru-RU" sz="2667" kern="0" dirty="0" smtClean="0">
                <a:solidFill>
                  <a:prstClr val="white"/>
                </a:solidFill>
                <a:latin typeface="Roboto Condensed"/>
                <a:ea typeface="Roboto Condensed"/>
                <a:cs typeface="Roboto Condensed"/>
              </a:rPr>
              <a:t>Министерства цифрового развития и связи Алтайского края</a:t>
            </a:r>
            <a:endParaRPr lang="ru-RU" sz="2667" kern="0" dirty="0">
              <a:solidFill>
                <a:prstClr val="white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502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tandard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tandard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</TotalTime>
  <Words>654</Words>
  <Application>Microsoft Office PowerPoint</Application>
  <PresentationFormat>Широкоэкранный</PresentationFormat>
  <Paragraphs>71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Roboto Condensed</vt:lpstr>
      <vt:lpstr>Times New Roman</vt:lpstr>
      <vt:lpstr>Wingdings</vt:lpstr>
      <vt:lpstr>Standarddesign</vt:lpstr>
      <vt:lpstr>1_Standarddesign</vt:lpstr>
      <vt:lpstr>Презентация PowerPoint</vt:lpstr>
      <vt:lpstr>Презентация PowerPoint</vt:lpstr>
      <vt:lpstr>Презентация PowerPoint</vt:lpstr>
      <vt:lpstr>Федеральный проект «Информационная инфраструктура»</vt:lpstr>
      <vt:lpstr>Федеральный проект «Информационная инфраструктура»</vt:lpstr>
      <vt:lpstr>Федеральный проект по устранению «цифрового неравенства»</vt:lpstr>
      <vt:lpstr>Повышения доступности сотовой связи и ШПД к Интернету в населенных пунктах, на туристических объектах и на автодорогах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В. Репин</dc:creator>
  <cp:lastModifiedBy>Никита В. Репин</cp:lastModifiedBy>
  <cp:revision>97</cp:revision>
  <dcterms:created xsi:type="dcterms:W3CDTF">2020-02-04T07:06:51Z</dcterms:created>
  <dcterms:modified xsi:type="dcterms:W3CDTF">2021-03-10T09:29:55Z</dcterms:modified>
</cp:coreProperties>
</file>